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7" r:id="rId6"/>
    <p:sldId id="285" r:id="rId7"/>
    <p:sldId id="286" r:id="rId8"/>
    <p:sldId id="294" r:id="rId9"/>
    <p:sldId id="288" r:id="rId10"/>
    <p:sldId id="261" r:id="rId11"/>
    <p:sldId id="274" r:id="rId12"/>
    <p:sldId id="275" r:id="rId13"/>
    <p:sldId id="276" r:id="rId14"/>
    <p:sldId id="292" r:id="rId15"/>
    <p:sldId id="269" r:id="rId16"/>
    <p:sldId id="257" r:id="rId17"/>
    <p:sldId id="259" r:id="rId18"/>
    <p:sldId id="293" r:id="rId19"/>
    <p:sldId id="260" r:id="rId20"/>
    <p:sldId id="258" r:id="rId21"/>
    <p:sldId id="262" r:id="rId22"/>
    <p:sldId id="263" r:id="rId23"/>
    <p:sldId id="264" r:id="rId24"/>
    <p:sldId id="265" r:id="rId25"/>
    <p:sldId id="266" r:id="rId26"/>
    <p:sldId id="279" r:id="rId27"/>
    <p:sldId id="267" r:id="rId28"/>
    <p:sldId id="268" r:id="rId29"/>
    <p:sldId id="289" r:id="rId30"/>
    <p:sldId id="280" r:id="rId31"/>
    <p:sldId id="270" r:id="rId32"/>
    <p:sldId id="271" r:id="rId33"/>
    <p:sldId id="281" r:id="rId34"/>
    <p:sldId id="291" r:id="rId35"/>
    <p:sldId id="290" r:id="rId36"/>
    <p:sldId id="272" r:id="rId37"/>
    <p:sldId id="273" r:id="rId38"/>
    <p:sldId id="277" r:id="rId39"/>
    <p:sldId id="278" r:id="rId4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37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26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402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018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92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862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23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4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574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49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573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D1A2-B029-41E6-AEBC-7477C755CFD7}" type="datetimeFigureOut">
              <a:rPr lang="pt-PT" smtClean="0"/>
              <a:t>27/11/2017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68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oat" TargetMode="External"/><Relationship Id="rId13" Type="http://schemas.openxmlformats.org/officeDocument/2006/relationships/hyperlink" Target="http://en.wikipedia.org/wiki/Pig" TargetMode="External"/><Relationship Id="rId18" Type="http://schemas.openxmlformats.org/officeDocument/2006/relationships/hyperlink" Target="http://en.wikipedia.org/wiki/Domestic_guineafowl" TargetMode="External"/><Relationship Id="rId3" Type="http://schemas.openxmlformats.org/officeDocument/2006/relationships/hyperlink" Target="http://en.wikipedia.org/wiki/Camel" TargetMode="External"/><Relationship Id="rId21" Type="http://schemas.openxmlformats.org/officeDocument/2006/relationships/hyperlink" Target="http://en.wikipedia.org/wiki/Fur_farming" TargetMode="External"/><Relationship Id="rId7" Type="http://schemas.openxmlformats.org/officeDocument/2006/relationships/hyperlink" Target="http://en.wikipedia.org/wiki/Ferret" TargetMode="External"/><Relationship Id="rId12" Type="http://schemas.openxmlformats.org/officeDocument/2006/relationships/hyperlink" Target="http://en.wikipedia.org/wiki/Domestic_rabbit" TargetMode="External"/><Relationship Id="rId17" Type="http://schemas.openxmlformats.org/officeDocument/2006/relationships/hyperlink" Target="http://en.wikipedia.org/wiki/Domestic_buffalo" TargetMode="External"/><Relationship Id="rId25" Type="http://schemas.openxmlformats.org/officeDocument/2006/relationships/hyperlink" Target="http://en.wikipedia.org/wiki/Turkey_(bird)" TargetMode="External"/><Relationship Id="rId2" Type="http://schemas.openxmlformats.org/officeDocument/2006/relationships/hyperlink" Target="http://en.wikipedia.org/wiki/Cat" TargetMode="External"/><Relationship Id="rId16" Type="http://schemas.openxmlformats.org/officeDocument/2006/relationships/hyperlink" Target="http://en.wikipedia.org/wiki/Bombyx_mori" TargetMode="External"/><Relationship Id="rId20" Type="http://schemas.openxmlformats.org/officeDocument/2006/relationships/hyperlink" Target="http://en.wikipedia.org/wiki/American_M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onkey" TargetMode="External"/><Relationship Id="rId11" Type="http://schemas.openxmlformats.org/officeDocument/2006/relationships/hyperlink" Target="http://en.wikipedia.org/wiki/Horse" TargetMode="External"/><Relationship Id="rId24" Type="http://schemas.openxmlformats.org/officeDocument/2006/relationships/hyperlink" Target="http://en.wikipedia.org/wiki/Muscovy_Duck" TargetMode="External"/><Relationship Id="rId5" Type="http://schemas.openxmlformats.org/officeDocument/2006/relationships/hyperlink" Target="http://en.wikipedia.org/wiki/Cow" TargetMode="External"/><Relationship Id="rId15" Type="http://schemas.openxmlformats.org/officeDocument/2006/relationships/hyperlink" Target="http://en.wikipedia.org/wiki/Sheep" TargetMode="External"/><Relationship Id="rId23" Type="http://schemas.openxmlformats.org/officeDocument/2006/relationships/hyperlink" Target="http://en.wikipedia.org/wiki/Llama" TargetMode="External"/><Relationship Id="rId10" Type="http://schemas.openxmlformats.org/officeDocument/2006/relationships/hyperlink" Target="http://en.wikipedia.org/wiki/Western_honey_bee" TargetMode="External"/><Relationship Id="rId19" Type="http://schemas.openxmlformats.org/officeDocument/2006/relationships/hyperlink" Target="http://en.wikipedia.org/wiki/Alpaca" TargetMode="External"/><Relationship Id="rId4" Type="http://schemas.openxmlformats.org/officeDocument/2006/relationships/hyperlink" Target="http://en.wikipedia.org/wiki/Chicken" TargetMode="External"/><Relationship Id="rId9" Type="http://schemas.openxmlformats.org/officeDocument/2006/relationships/hyperlink" Target="http://en.wikipedia.org/wiki/Goose" TargetMode="External"/><Relationship Id="rId14" Type="http://schemas.openxmlformats.org/officeDocument/2006/relationships/hyperlink" Target="http://en.wikipedia.org/wiki/Rock_pigeon" TargetMode="External"/><Relationship Id="rId22" Type="http://schemas.openxmlformats.org/officeDocument/2006/relationships/hyperlink" Target="http://en.wikipedia.org/wiki/Guinea_pi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Rafael Marques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06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Universality</a:t>
            </a:r>
            <a:endParaRPr lang="pt-PT" dirty="0" smtClean="0"/>
          </a:p>
          <a:p>
            <a:r>
              <a:rPr lang="pt-PT" dirty="0" err="1" smtClean="0"/>
              <a:t>Progress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Development</a:t>
            </a:r>
            <a:r>
              <a:rPr lang="pt-PT" dirty="0" smtClean="0"/>
              <a:t>/</a:t>
            </a:r>
            <a:r>
              <a:rPr lang="pt-PT" dirty="0" err="1" smtClean="0"/>
              <a:t>Growth</a:t>
            </a:r>
            <a:endParaRPr lang="pt-PT" dirty="0" smtClean="0"/>
          </a:p>
          <a:p>
            <a:r>
              <a:rPr lang="pt-PT" dirty="0" err="1" smtClean="0"/>
              <a:t>Direction</a:t>
            </a:r>
            <a:endParaRPr lang="pt-PT" dirty="0" smtClean="0"/>
          </a:p>
          <a:p>
            <a:r>
              <a:rPr lang="pt-PT" dirty="0" err="1" smtClean="0"/>
              <a:t>Control</a:t>
            </a:r>
            <a:endParaRPr lang="pt-PT" dirty="0" smtClean="0"/>
          </a:p>
          <a:p>
            <a:r>
              <a:rPr lang="pt-PT" dirty="0" err="1" smtClean="0"/>
              <a:t>Prediction</a:t>
            </a:r>
            <a:endParaRPr lang="pt-PT" dirty="0" smtClean="0"/>
          </a:p>
          <a:p>
            <a:r>
              <a:rPr lang="pt-PT" dirty="0" err="1" smtClean="0"/>
              <a:t>Trends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89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705173"/>
              </p:ext>
            </p:extLst>
          </p:nvPr>
        </p:nvGraphicFramePr>
        <p:xfrm>
          <a:off x="395535" y="260648"/>
          <a:ext cx="8424936" cy="6336704"/>
        </p:xfrm>
        <a:graphic>
          <a:graphicData uri="http://schemas.openxmlformats.org/drawingml/2006/table">
            <a:tbl>
              <a:tblPr/>
              <a:tblGrid>
                <a:gridCol w="2808312"/>
                <a:gridCol w="2808312"/>
                <a:gridCol w="2808312"/>
              </a:tblGrid>
              <a:tr h="340408">
                <a:tc gridSpan="3">
                  <a:txBody>
                    <a:bodyPr/>
                    <a:lstStyle/>
                    <a:p>
                      <a:r>
                        <a:rPr lang="en-US" sz="1300"/>
                        <a:t>Post-Columbian Transfers of Native Organisms with Close Ties to Humans</a:t>
                      </a:r>
                    </a:p>
                  </a:txBody>
                  <a:tcPr marL="65594" marR="65594" marT="32797" marB="32797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40408">
                <a:tc>
                  <a:txBody>
                    <a:bodyPr/>
                    <a:lstStyle/>
                    <a:p>
                      <a:r>
                        <a:rPr lang="pt-PT" sz="1300"/>
                        <a:t>Type of organism</a:t>
                      </a:r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Old World to New World</a:t>
                      </a:r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New World to Old World</a:t>
                      </a:r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5888">
                <a:tc>
                  <a:txBody>
                    <a:bodyPr/>
                    <a:lstStyle/>
                    <a:p>
                      <a:r>
                        <a:rPr lang="pt-PT" sz="1300"/>
                        <a:t>Domesticated animals</a:t>
                      </a:r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2" tooltip="Cat"/>
                        </a:rPr>
                        <a:t>cat</a:t>
                      </a:r>
                      <a:r>
                        <a:rPr lang="pt-PT" sz="1300"/>
                        <a:t> (domestic - wild species already present)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3" tooltip="Camel"/>
                        </a:rPr>
                        <a:t>camel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4" tooltip="Chicken"/>
                        </a:rPr>
                        <a:t>chicken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5" tooltip="Cow"/>
                        </a:rPr>
                        <a:t>cow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6" tooltip="Donkey"/>
                        </a:rPr>
                        <a:t>donkey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7" tooltip="Ferret"/>
                        </a:rPr>
                        <a:t>ferret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8" tooltip="Goat"/>
                        </a:rPr>
                        <a:t>goat</a:t>
                      </a:r>
                      <a:r>
                        <a:rPr lang="pt-PT" sz="1300"/>
                        <a:t> (domestic - wild species already present)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9" tooltip="Goose"/>
                        </a:rPr>
                        <a:t>goose</a:t>
                      </a:r>
                      <a:r>
                        <a:rPr lang="pt-PT" sz="1300"/>
                        <a:t> (domestic - wild species already present)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0" tooltip="Western honey bee"/>
                        </a:rPr>
                        <a:t>honey bee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1" tooltip="Horse"/>
                        </a:rPr>
                        <a:t>horse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2" tooltip="Domestic rabbit"/>
                        </a:rPr>
                        <a:t>rabbit (domestic)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3" tooltip="Pig"/>
                        </a:rPr>
                        <a:t>pig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4" tooltip="Rock pigeon"/>
                        </a:rPr>
                        <a:t>rock pigeon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5" tooltip="Sheep"/>
                        </a:rPr>
                        <a:t>sheep</a:t>
                      </a:r>
                      <a:r>
                        <a:rPr lang="pt-PT" sz="1300"/>
                        <a:t> (domestic)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6" tooltip="Bombyx mori"/>
                        </a:rPr>
                        <a:t>silkworm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7" tooltip="Domestic buffalo"/>
                        </a:rPr>
                        <a:t>water buffalo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8" tooltip="Domestic guineafowl"/>
                        </a:rPr>
                        <a:t>guineafowl</a:t>
                      </a:r>
                      <a:endParaRPr lang="pt-PT" sz="1300"/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>
                          <a:hlinkClick r:id="rId19" tooltip="Alpaca"/>
                        </a:rPr>
                        <a:t>alpaca</a:t>
                      </a:r>
                      <a:endParaRPr lang="pt-PT" sz="13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0" tooltip="American Mink"/>
                        </a:rPr>
                        <a:t>American</a:t>
                      </a:r>
                      <a:r>
                        <a:rPr lang="pt-PT" sz="1300" dirty="0">
                          <a:hlinkClick r:id="rId20" tooltip="American Mink"/>
                        </a:rPr>
                        <a:t> </a:t>
                      </a:r>
                      <a:r>
                        <a:rPr lang="pt-PT" sz="1300" dirty="0" err="1">
                          <a:hlinkClick r:id="rId20" tooltip="American Mink"/>
                        </a:rPr>
                        <a:t>Mink</a:t>
                      </a:r>
                      <a:r>
                        <a:rPr lang="pt-PT" sz="1300" dirty="0"/>
                        <a:t> (</a:t>
                      </a:r>
                      <a:r>
                        <a:rPr lang="pt-PT" sz="1300" dirty="0" err="1">
                          <a:hlinkClick r:id="rId21" tooltip="Fur farming"/>
                        </a:rPr>
                        <a:t>fur</a:t>
                      </a:r>
                      <a:r>
                        <a:rPr lang="pt-PT" sz="1300" dirty="0">
                          <a:hlinkClick r:id="rId21" tooltip="Fur farming"/>
                        </a:rPr>
                        <a:t> </a:t>
                      </a:r>
                      <a:r>
                        <a:rPr lang="pt-PT" sz="1300" dirty="0" err="1">
                          <a:hlinkClick r:id="rId21" tooltip="Fur farming"/>
                        </a:rPr>
                        <a:t>farming</a:t>
                      </a:r>
                      <a:r>
                        <a:rPr lang="pt-PT" sz="1300" dirty="0"/>
                        <a:t>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2" tooltip="Guinea pig"/>
                        </a:rPr>
                        <a:t>guinea</a:t>
                      </a:r>
                      <a:r>
                        <a:rPr lang="pt-PT" sz="1300" dirty="0">
                          <a:hlinkClick r:id="rId22" tooltip="Guinea pig"/>
                        </a:rPr>
                        <a:t> </a:t>
                      </a:r>
                      <a:r>
                        <a:rPr lang="pt-PT" sz="1300" dirty="0" err="1">
                          <a:hlinkClick r:id="rId22" tooltip="Guinea pig"/>
                        </a:rPr>
                        <a:t>pig</a:t>
                      </a:r>
                      <a:endParaRPr lang="pt-PT" sz="13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3" tooltip="Llama"/>
                        </a:rPr>
                        <a:t>llama</a:t>
                      </a:r>
                      <a:endParaRPr lang="pt-PT" sz="13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4" tooltip="Muscovy Duck"/>
                        </a:rPr>
                        <a:t>Muscovy</a:t>
                      </a:r>
                      <a:r>
                        <a:rPr lang="pt-PT" sz="1300" dirty="0">
                          <a:hlinkClick r:id="rId24" tooltip="Muscovy Duck"/>
                        </a:rPr>
                        <a:t> </a:t>
                      </a:r>
                      <a:r>
                        <a:rPr lang="pt-PT" sz="1300" dirty="0" err="1">
                          <a:hlinkClick r:id="rId24" tooltip="Muscovy Duck"/>
                        </a:rPr>
                        <a:t>Duck</a:t>
                      </a:r>
                      <a:endParaRPr lang="pt-PT" sz="13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5" tooltip="Turkey (bird)"/>
                        </a:rPr>
                        <a:t>turkey</a:t>
                      </a:r>
                      <a:endParaRPr lang="pt-PT" sz="1300" dirty="0"/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8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1500"/>
            <a:ext cx="842493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491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9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1174"/>
            <a:ext cx="8280920" cy="43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41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Industrialization</a:t>
            </a:r>
            <a:endParaRPr lang="pt-PT" dirty="0" smtClean="0"/>
          </a:p>
          <a:p>
            <a:r>
              <a:rPr lang="pt-PT" dirty="0" err="1" smtClean="0"/>
              <a:t>Globalization</a:t>
            </a:r>
            <a:endParaRPr lang="pt-PT" dirty="0" smtClean="0"/>
          </a:p>
          <a:p>
            <a:r>
              <a:rPr lang="pt-PT" dirty="0" err="1" smtClean="0"/>
              <a:t>Rationalization</a:t>
            </a:r>
            <a:endParaRPr lang="pt-PT" dirty="0" smtClean="0"/>
          </a:p>
          <a:p>
            <a:r>
              <a:rPr lang="pt-PT" dirty="0" err="1" smtClean="0"/>
              <a:t>McDonaldization</a:t>
            </a:r>
            <a:endParaRPr lang="pt-PT" dirty="0" smtClean="0"/>
          </a:p>
          <a:p>
            <a:r>
              <a:rPr lang="pt-PT" dirty="0" err="1" smtClean="0"/>
              <a:t>Urbanization</a:t>
            </a:r>
            <a:endParaRPr lang="pt-PT" dirty="0" smtClean="0"/>
          </a:p>
          <a:p>
            <a:r>
              <a:rPr lang="pt-PT" dirty="0" err="1" smtClean="0"/>
              <a:t>Information</a:t>
            </a:r>
            <a:endParaRPr lang="pt-PT" dirty="0" smtClean="0"/>
          </a:p>
          <a:p>
            <a:r>
              <a:rPr lang="pt-PT" dirty="0" err="1" smtClean="0"/>
              <a:t>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3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85888"/>
            <a:ext cx="4320479" cy="513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385888"/>
            <a:ext cx="4895850" cy="506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Ecological</a:t>
            </a:r>
            <a:r>
              <a:rPr lang="pt-PT" dirty="0" smtClean="0"/>
              <a:t> </a:t>
            </a:r>
            <a:r>
              <a:rPr lang="pt-PT" dirty="0" err="1" smtClean="0"/>
              <a:t>Impacts</a:t>
            </a:r>
            <a:endParaRPr lang="pt-PT" dirty="0" smtClean="0"/>
          </a:p>
          <a:p>
            <a:r>
              <a:rPr lang="pt-PT" dirty="0" err="1" smtClean="0"/>
              <a:t>Human</a:t>
            </a:r>
            <a:r>
              <a:rPr lang="pt-PT" dirty="0" smtClean="0"/>
              <a:t> </a:t>
            </a:r>
            <a:r>
              <a:rPr lang="pt-PT" dirty="0" err="1" smtClean="0"/>
              <a:t>Impacts</a:t>
            </a:r>
            <a:endParaRPr lang="pt-PT" dirty="0" smtClean="0"/>
          </a:p>
          <a:p>
            <a:r>
              <a:rPr lang="pt-PT" dirty="0" smtClean="0"/>
              <a:t>Cultural </a:t>
            </a:r>
            <a:r>
              <a:rPr lang="pt-PT" dirty="0" err="1" smtClean="0"/>
              <a:t>Transformation</a:t>
            </a:r>
            <a:endParaRPr lang="pt-PT" dirty="0" smtClean="0"/>
          </a:p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Conquest</a:t>
            </a:r>
            <a:endParaRPr lang="pt-PT" dirty="0" smtClean="0"/>
          </a:p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Epidemics</a:t>
            </a:r>
            <a:endParaRPr lang="pt-PT" dirty="0" smtClean="0"/>
          </a:p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Violence</a:t>
            </a:r>
            <a:endParaRPr lang="pt-PT" dirty="0" smtClean="0"/>
          </a:p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Social </a:t>
            </a:r>
            <a:r>
              <a:rPr lang="pt-PT" dirty="0" err="1" smtClean="0"/>
              <a:t>Institutions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03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6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8424937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/>
              <a:t>Sectors</a:t>
            </a:r>
            <a:endParaRPr lang="pt-PT" dirty="0" smtClean="0"/>
          </a:p>
          <a:p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r>
              <a:rPr lang="pt-PT" dirty="0" smtClean="0"/>
              <a:t>/</a:t>
            </a:r>
            <a:r>
              <a:rPr lang="pt-PT" dirty="0" err="1" smtClean="0"/>
              <a:t>Many</a:t>
            </a:r>
            <a:endParaRPr lang="pt-PT" dirty="0" smtClean="0"/>
          </a:p>
          <a:p>
            <a:r>
              <a:rPr lang="pt-PT" dirty="0" smtClean="0"/>
              <a:t>Technologies</a:t>
            </a:r>
          </a:p>
          <a:p>
            <a:r>
              <a:rPr lang="pt-PT" dirty="0" err="1" smtClean="0"/>
              <a:t>Unequal</a:t>
            </a:r>
            <a:r>
              <a:rPr lang="pt-PT" dirty="0" smtClean="0"/>
              <a:t> </a:t>
            </a:r>
            <a:r>
              <a:rPr lang="pt-PT" dirty="0" err="1" smtClean="0"/>
              <a:t>Modernization</a:t>
            </a:r>
            <a:endParaRPr lang="pt-PT" dirty="0" smtClean="0"/>
          </a:p>
          <a:p>
            <a:r>
              <a:rPr lang="pt-PT" dirty="0" smtClean="0"/>
              <a:t>Cultural </a:t>
            </a:r>
            <a:r>
              <a:rPr lang="pt-PT" dirty="0" err="1" smtClean="0"/>
              <a:t>Lag</a:t>
            </a:r>
            <a:endParaRPr lang="pt-PT" dirty="0" smtClean="0"/>
          </a:p>
          <a:p>
            <a:r>
              <a:rPr lang="pt-PT" dirty="0" err="1" smtClean="0"/>
              <a:t>Values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Laicism</a:t>
            </a:r>
            <a:r>
              <a:rPr lang="pt-PT" dirty="0" smtClean="0"/>
              <a:t>/</a:t>
            </a:r>
            <a:r>
              <a:rPr lang="pt-PT" dirty="0" err="1" smtClean="0"/>
              <a:t>Secularism</a:t>
            </a:r>
            <a:endParaRPr lang="pt-PT" dirty="0" smtClean="0"/>
          </a:p>
          <a:p>
            <a:r>
              <a:rPr lang="pt-PT" dirty="0" err="1" smtClean="0"/>
              <a:t>Rationality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441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Reactions</a:t>
            </a:r>
            <a:r>
              <a:rPr lang="pt-PT" dirty="0" smtClean="0"/>
              <a:t> to </a:t>
            </a:r>
            <a:r>
              <a:rPr lang="pt-PT" dirty="0" err="1" smtClean="0"/>
              <a:t>Modernization</a:t>
            </a:r>
            <a:endParaRPr lang="pt-PT" dirty="0" smtClean="0"/>
          </a:p>
          <a:p>
            <a:r>
              <a:rPr lang="pt-PT" dirty="0" err="1" smtClean="0"/>
              <a:t>Stages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Modernity</a:t>
            </a:r>
            <a:endParaRPr lang="pt-PT" dirty="0" smtClean="0"/>
          </a:p>
          <a:p>
            <a:r>
              <a:rPr lang="pt-PT" dirty="0" err="1" smtClean="0"/>
              <a:t>Periphery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Core</a:t>
            </a:r>
          </a:p>
          <a:p>
            <a:r>
              <a:rPr lang="pt-PT" dirty="0" err="1" smtClean="0"/>
              <a:t>Dependency</a:t>
            </a:r>
            <a:endParaRPr lang="pt-PT" dirty="0" smtClean="0"/>
          </a:p>
          <a:p>
            <a:r>
              <a:rPr lang="pt-PT" dirty="0" err="1" smtClean="0"/>
              <a:t>Gender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Family</a:t>
            </a:r>
            <a:endParaRPr lang="pt-PT" dirty="0" smtClean="0"/>
          </a:p>
          <a:p>
            <a:r>
              <a:rPr lang="pt-PT" dirty="0" err="1" smtClean="0"/>
              <a:t>Environment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434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7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Evolutionary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96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Cyclical</a:t>
            </a:r>
            <a:r>
              <a:rPr lang="pt-PT" dirty="0" smtClean="0"/>
              <a:t> – Decline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Rise</a:t>
            </a:r>
            <a:endParaRPr lang="pt-PT" dirty="0" smtClean="0"/>
          </a:p>
          <a:p>
            <a:r>
              <a:rPr lang="pt-PT" dirty="0" err="1" smtClean="0"/>
              <a:t>Conflict</a:t>
            </a:r>
            <a:r>
              <a:rPr lang="pt-PT" dirty="0" smtClean="0"/>
              <a:t> - </a:t>
            </a:r>
            <a:r>
              <a:rPr lang="pt-PT" dirty="0" err="1" smtClean="0"/>
              <a:t>Revolutions</a:t>
            </a:r>
            <a:endParaRPr lang="pt-PT" dirty="0" smtClean="0"/>
          </a:p>
          <a:p>
            <a:r>
              <a:rPr lang="pt-PT" dirty="0" err="1" smtClean="0"/>
              <a:t>Functionalist</a:t>
            </a:r>
            <a:r>
              <a:rPr lang="pt-PT" dirty="0" smtClean="0"/>
              <a:t> – </a:t>
            </a:r>
            <a:r>
              <a:rPr lang="pt-PT" dirty="0" err="1" smtClean="0"/>
              <a:t>Equilibrium</a:t>
            </a:r>
            <a:endParaRPr lang="pt-PT" dirty="0" smtClean="0"/>
          </a:p>
          <a:p>
            <a:r>
              <a:rPr lang="pt-PT" dirty="0" err="1" smtClean="0"/>
              <a:t>Models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Diffusion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92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066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31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Movements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828092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951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3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5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7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4664"/>
            <a:ext cx="86487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897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Relative</a:t>
            </a:r>
            <a:r>
              <a:rPr lang="pt-PT" dirty="0" smtClean="0"/>
              <a:t> </a:t>
            </a:r>
            <a:r>
              <a:rPr lang="pt-PT" dirty="0" err="1" smtClean="0"/>
              <a:t>Deprivation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22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Movements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95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Movements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9"/>
            <a:ext cx="7632848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7"/>
            <a:ext cx="7632848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6328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632848" cy="8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63284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1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Cycle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Incipiency</a:t>
            </a:r>
            <a:endParaRPr lang="pt-PT" dirty="0" smtClean="0"/>
          </a:p>
          <a:p>
            <a:r>
              <a:rPr lang="pt-PT" dirty="0" err="1" smtClean="0"/>
              <a:t>Coalescence</a:t>
            </a:r>
            <a:endParaRPr lang="pt-PT" dirty="0" smtClean="0"/>
          </a:p>
          <a:p>
            <a:r>
              <a:rPr lang="pt-PT" dirty="0" err="1" smtClean="0"/>
              <a:t>Institutionalization</a:t>
            </a:r>
            <a:endParaRPr lang="pt-PT" dirty="0" smtClean="0"/>
          </a:p>
          <a:p>
            <a:r>
              <a:rPr lang="pt-PT" dirty="0" err="1" smtClean="0"/>
              <a:t>Fragmentation</a:t>
            </a:r>
            <a:endParaRPr lang="pt-PT" dirty="0" smtClean="0"/>
          </a:p>
          <a:p>
            <a:r>
              <a:rPr lang="pt-PT" dirty="0" err="1" smtClean="0"/>
              <a:t>Demise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4939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81124"/>
            <a:ext cx="8362950" cy="478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93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2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4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84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0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3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Emergent</a:t>
            </a:r>
            <a:r>
              <a:rPr lang="pt-PT" dirty="0" smtClean="0"/>
              <a:t> </a:t>
            </a:r>
            <a:r>
              <a:rPr lang="pt-PT" dirty="0" err="1" smtClean="0"/>
              <a:t>Norm</a:t>
            </a:r>
            <a:r>
              <a:rPr lang="pt-PT" dirty="0" smtClean="0"/>
              <a:t> </a:t>
            </a:r>
            <a:r>
              <a:rPr lang="pt-PT" dirty="0" err="1" smtClean="0"/>
              <a:t>Theory</a:t>
            </a:r>
            <a:endParaRPr lang="pt-PT" dirty="0" smtClean="0"/>
          </a:p>
          <a:p>
            <a:r>
              <a:rPr lang="pt-PT" dirty="0" err="1" smtClean="0"/>
              <a:t>Contagion</a:t>
            </a:r>
            <a:r>
              <a:rPr lang="pt-PT" dirty="0" smtClean="0"/>
              <a:t> </a:t>
            </a:r>
            <a:r>
              <a:rPr lang="pt-PT" dirty="0" err="1" smtClean="0"/>
              <a:t>Theory</a:t>
            </a:r>
            <a:r>
              <a:rPr lang="pt-PT" dirty="0" smtClean="0"/>
              <a:t> – </a:t>
            </a:r>
            <a:r>
              <a:rPr lang="pt-PT" dirty="0" err="1" smtClean="0"/>
              <a:t>Threshold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endParaRPr lang="pt-PT" dirty="0" smtClean="0"/>
          </a:p>
          <a:p>
            <a:r>
              <a:rPr lang="pt-PT" dirty="0" smtClean="0"/>
              <a:t>Social </a:t>
            </a:r>
            <a:r>
              <a:rPr lang="pt-PT" dirty="0" err="1" smtClean="0"/>
              <a:t>Unrest</a:t>
            </a:r>
            <a:r>
              <a:rPr lang="pt-PT" dirty="0" smtClean="0"/>
              <a:t> – Circular </a:t>
            </a:r>
            <a:r>
              <a:rPr lang="pt-PT" dirty="0" err="1" smtClean="0"/>
              <a:t>Reaction</a:t>
            </a:r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848872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Mass</a:t>
            </a:r>
            <a:r>
              <a:rPr lang="pt-PT" dirty="0" smtClean="0"/>
              <a:t> </a:t>
            </a:r>
            <a:r>
              <a:rPr lang="pt-PT" dirty="0" err="1" smtClean="0"/>
              <a:t>Hysteria</a:t>
            </a:r>
            <a:endParaRPr lang="pt-PT" dirty="0" smtClean="0"/>
          </a:p>
          <a:p>
            <a:r>
              <a:rPr lang="pt-PT" dirty="0" err="1" smtClean="0"/>
              <a:t>Panic</a:t>
            </a:r>
            <a:endParaRPr lang="pt-PT" dirty="0" smtClean="0"/>
          </a:p>
          <a:p>
            <a:r>
              <a:rPr lang="pt-PT" dirty="0" err="1" smtClean="0"/>
              <a:t>Fads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Fashion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44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214</Words>
  <Application>Microsoft Office PowerPoint</Application>
  <PresentationFormat>On-screen Show (4:3)</PresentationFormat>
  <Paragraphs>94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Social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Change</vt:lpstr>
      <vt:lpstr>PowerPoint Presentation</vt:lpstr>
      <vt:lpstr>PowerPoint Presentation</vt:lpstr>
      <vt:lpstr>PowerPoint Presentation</vt:lpstr>
      <vt:lpstr>PowerPoint Presentation</vt:lpstr>
      <vt:lpstr>Social Change</vt:lpstr>
      <vt:lpstr>War and Modernization</vt:lpstr>
      <vt:lpstr>War and Modernization</vt:lpstr>
      <vt:lpstr>PowerPoint Presentation</vt:lpstr>
      <vt:lpstr>PowerPoint Presentation</vt:lpstr>
      <vt:lpstr>PowerPoint Presentation</vt:lpstr>
      <vt:lpstr>Modernization</vt:lpstr>
      <vt:lpstr>Modernization</vt:lpstr>
      <vt:lpstr>Modernization</vt:lpstr>
      <vt:lpstr>Evolutionary Models</vt:lpstr>
      <vt:lpstr>Other Models</vt:lpstr>
      <vt:lpstr>PowerPoint Presentation</vt:lpstr>
      <vt:lpstr>PowerPoint Presentation</vt:lpstr>
      <vt:lpstr>Social Movements</vt:lpstr>
      <vt:lpstr>PowerPoint Presentation</vt:lpstr>
      <vt:lpstr>PowerPoint Presentation</vt:lpstr>
      <vt:lpstr>Relative Deprivation</vt:lpstr>
      <vt:lpstr>Social Movements</vt:lpstr>
      <vt:lpstr>Social Movements</vt:lpstr>
      <vt:lpstr>Cycle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Change</dc:title>
  <dc:creator>rmarques</dc:creator>
  <cp:lastModifiedBy>Rafael Marques</cp:lastModifiedBy>
  <cp:revision>13</cp:revision>
  <dcterms:created xsi:type="dcterms:W3CDTF">2012-10-22T17:26:44Z</dcterms:created>
  <dcterms:modified xsi:type="dcterms:W3CDTF">2017-11-27T14:50:53Z</dcterms:modified>
</cp:coreProperties>
</file>